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ollev.com/free_text_polls/aFY6ZxouLVd9AvAEEBsjW/respond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ollev.com/multiple_choice_polls/03NArhq56Dwj8GPImHUWt/respond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ollev.com/multiple_choice_polls/03NArhq56Dwj8GPImHUWt/respond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are you taking this class?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  <a:hlinkClick r:id="rId2"/>
              </a:rPr>
              <a:t>https://PollEv.com/free_text_polls/aFY6ZxouLVd9AvAEEBsjW/respond</a:t>
            </a:r>
            <a:endParaRPr/>
          </a:p>
        </p:txBody>
      </p:sp>
      <p:sp>
        <p:nvSpPr>
          <p:cNvPr id="185" name="Google Shape;18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Which programming languages have you used before?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  <a:hlinkClick r:id="rId2"/>
              </a:rPr>
              <a:t>https://PollEv.com/multiple_choice_polls/03NArhq56Dwj8GPImHUWt/respond</a:t>
            </a:r>
            <a:endParaRPr/>
          </a:p>
        </p:txBody>
      </p:sp>
      <p:sp>
        <p:nvSpPr>
          <p:cNvPr id="194" name="Google Shape;19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6d86b70f5_0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256d86b70f5_0_1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Which programming languages have you used before?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  <a:hlinkClick r:id="rId2"/>
              </a:rPr>
              <a:t>https://PollEv.com/multiple_choice_polls/03NArhq56Dwj8GPImHUWt/respond</a:t>
            </a:r>
            <a:endParaRPr/>
          </a:p>
        </p:txBody>
      </p:sp>
      <p:sp>
        <p:nvSpPr>
          <p:cNvPr id="201" name="Google Shape;201;g256d86b70f5_0_1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6d86b70f5_0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256d86b70f5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56d86b70f5_0_1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6d86b70f5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256d86b70f5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56d86b70f5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6d86b70f5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256d86b70f5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56d86b70f5_0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6d86b70f5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256d86b70f5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256d86b70f5_0_1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56d86b70f5_0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56d86b70f5_0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56d86b70f5_0_1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56d86b70f5_0_1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g256d86b70f5_0_1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56d86b70f5_0_1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5810ece40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25810ece40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5810ece40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6d86b70f5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256d86b70f5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56d86b70f5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6d86b70f5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56d86b70f5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56d86b70f5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56d86b70f5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256d86b70f5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56d86b70f5_0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jpg"/><Relationship Id="rId4" Type="http://schemas.openxmlformats.org/officeDocument/2006/relationships/image" Target="../media/image2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Relationship Id="rId8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2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5.jpg"/><Relationship Id="rId5" Type="http://schemas.openxmlformats.org/officeDocument/2006/relationships/image" Target="../media/image16.png"/><Relationship Id="rId6" Type="http://schemas.openxmlformats.org/officeDocument/2006/relationships/image" Target="../media/image23.png"/><Relationship Id="rId7" Type="http://schemas.openxmlformats.org/officeDocument/2006/relationships/image" Target="../media/image2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9.jp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lab.research.google.com/drive/1-hrINQDwyodrn32tYb7C_t08IQ7TCNEb?usp=sharing" TargetMode="External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ctrTitle"/>
          </p:nvPr>
        </p:nvSpPr>
        <p:spPr>
          <a:xfrm>
            <a:off x="1524000" y="96470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1"/>
                </a:solidFill>
              </a:rPr>
              <a:t>Class 1: Introduction</a:t>
            </a:r>
            <a:endParaRPr/>
          </a:p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lang="en-US">
                <a:solidFill>
                  <a:srgbClr val="7F7F7F"/>
                </a:solidFill>
              </a:rPr>
              <a:t>MGSC 310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lang="en-US">
                <a:solidFill>
                  <a:srgbClr val="7F7F7F"/>
                </a:solidFill>
              </a:rPr>
              <a:t>Ben Labaschin</a:t>
            </a:r>
            <a:endParaRPr>
              <a:solidFill>
                <a:srgbClr val="7F7F7F"/>
              </a:solidFill>
            </a:endParaRPr>
          </a:p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7425" y="0"/>
            <a:ext cx="1250686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b="1895" l="0" r="0" t="1895"/>
          <a:stretch/>
        </p:blipFill>
        <p:spPr>
          <a:xfrm>
            <a:off x="0" y="0"/>
            <a:ext cx="12300027" cy="717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871477"/>
            <a:ext cx="12192000" cy="447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>
            <a:off x="621475" y="287814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211" name="Google Shape;211;p25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" name="Google Shape;213;p25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4729325" y="1850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4729325" y="31031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4729325" y="2476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26"/>
          <p:cNvSpPr txBox="1"/>
          <p:nvPr/>
        </p:nvSpPr>
        <p:spPr>
          <a:xfrm>
            <a:off x="536234" y="0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925" y="1126316"/>
            <a:ext cx="4070162" cy="5426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Google Shape;225;p26"/>
          <p:cNvGrpSpPr/>
          <p:nvPr/>
        </p:nvGrpSpPr>
        <p:grpSpPr>
          <a:xfrm>
            <a:off x="5933425" y="2394325"/>
            <a:ext cx="1062000" cy="1309500"/>
            <a:chOff x="5933425" y="2394325"/>
            <a:chExt cx="1062000" cy="1309500"/>
          </a:xfrm>
        </p:grpSpPr>
        <p:cxnSp>
          <p:nvCxnSpPr>
            <p:cNvPr id="226" name="Google Shape;226;p26"/>
            <p:cNvCxnSpPr/>
            <p:nvPr/>
          </p:nvCxnSpPr>
          <p:spPr>
            <a:xfrm>
              <a:off x="6502850" y="2794525"/>
              <a:ext cx="75900" cy="909300"/>
            </a:xfrm>
            <a:prstGeom prst="straightConnector1">
              <a:avLst/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27" name="Google Shape;227;p26"/>
            <p:cNvSpPr txBox="1"/>
            <p:nvPr/>
          </p:nvSpPr>
          <p:spPr>
            <a:xfrm>
              <a:off x="5933425" y="2394325"/>
              <a:ext cx="10620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That’s me!</a:t>
              </a:r>
              <a:endParaRPr b="1" sz="15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8" name="Google Shape;228;p26"/>
          <p:cNvSpPr txBox="1"/>
          <p:nvPr/>
        </p:nvSpPr>
        <p:spPr>
          <a:xfrm rot="-621032">
            <a:off x="189519" y="2062358"/>
            <a:ext cx="3566539" cy="6157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 like machine learning!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 rot="-754708">
            <a:off x="189464" y="3703751"/>
            <a:ext cx="3566501" cy="61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 do machine learning!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 rot="485288">
            <a:off x="8802056" y="2205602"/>
            <a:ext cx="2490473" cy="6157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 like my family!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1" name="Google Shape;231;p26"/>
          <p:cNvGrpSpPr/>
          <p:nvPr/>
        </p:nvGrpSpPr>
        <p:grpSpPr>
          <a:xfrm>
            <a:off x="6483950" y="3703819"/>
            <a:ext cx="4869842" cy="1772431"/>
            <a:chOff x="6483950" y="3703819"/>
            <a:chExt cx="4869842" cy="1772431"/>
          </a:xfrm>
        </p:grpSpPr>
        <p:sp>
          <p:nvSpPr>
            <p:cNvPr id="232" name="Google Shape;232;p26"/>
            <p:cNvSpPr txBox="1"/>
            <p:nvPr/>
          </p:nvSpPr>
          <p:spPr>
            <a:xfrm rot="485288">
              <a:off x="8802056" y="3873810"/>
              <a:ext cx="2490473" cy="10466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 like playing </a:t>
              </a: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with</a:t>
              </a: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my dog!</a:t>
              </a:r>
              <a:endParaRPr sz="6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6483950" y="4935300"/>
              <a:ext cx="3201675" cy="540950"/>
            </a:xfrm>
            <a:custGeom>
              <a:rect b="b" l="l" r="r" t="t"/>
              <a:pathLst>
                <a:path extrusionOk="0" h="21638" w="128067">
                  <a:moveTo>
                    <a:pt x="128067" y="2273"/>
                  </a:moveTo>
                  <a:cubicBezTo>
                    <a:pt x="107527" y="7408"/>
                    <a:pt x="88561" y="19709"/>
                    <a:pt x="67443" y="21218"/>
                  </a:cubicBezTo>
                  <a:cubicBezTo>
                    <a:pt x="43936" y="22898"/>
                    <a:pt x="16676" y="16654"/>
                    <a:pt x="0" y="0"/>
                  </a:cubicBezTo>
                </a:path>
              </a:pathLst>
            </a:cu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triangle"/>
            </a:ln>
          </p:spPr>
        </p:sp>
      </p:grpSp>
      <p:grpSp>
        <p:nvGrpSpPr>
          <p:cNvPr id="234" name="Google Shape;234;p26"/>
          <p:cNvGrpSpPr/>
          <p:nvPr/>
        </p:nvGrpSpPr>
        <p:grpSpPr>
          <a:xfrm>
            <a:off x="4871525" y="3229075"/>
            <a:ext cx="1161900" cy="1049100"/>
            <a:chOff x="4871525" y="3229075"/>
            <a:chExt cx="1161900" cy="1049100"/>
          </a:xfrm>
        </p:grpSpPr>
        <p:cxnSp>
          <p:nvCxnSpPr>
            <p:cNvPr id="235" name="Google Shape;235;p26"/>
            <p:cNvCxnSpPr/>
            <p:nvPr/>
          </p:nvCxnSpPr>
          <p:spPr>
            <a:xfrm>
              <a:off x="5589125" y="3644575"/>
              <a:ext cx="444300" cy="633600"/>
            </a:xfrm>
            <a:prstGeom prst="straightConnector1">
              <a:avLst/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6" name="Google Shape;236;p26"/>
            <p:cNvSpPr txBox="1"/>
            <p:nvPr/>
          </p:nvSpPr>
          <p:spPr>
            <a:xfrm>
              <a:off x="4871525" y="3229075"/>
              <a:ext cx="1161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That’s Atlas!</a:t>
              </a:r>
              <a:endParaRPr b="1" sz="15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27"/>
          <p:cNvSpPr txBox="1"/>
          <p:nvPr/>
        </p:nvSpPr>
        <p:spPr>
          <a:xfrm>
            <a:off x="536234" y="0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Meet Atlas, Our</a:t>
            </a: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Class Mascot</a:t>
            </a:r>
            <a:endParaRPr/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225" y="1278600"/>
            <a:ext cx="4070250" cy="54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3550" y="1278600"/>
            <a:ext cx="4070250" cy="542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27"/>
          <p:cNvCxnSpPr/>
          <p:nvPr/>
        </p:nvCxnSpPr>
        <p:spPr>
          <a:xfrm flipH="1">
            <a:off x="3907425" y="3362875"/>
            <a:ext cx="1780800" cy="12882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27"/>
          <p:cNvSpPr txBox="1"/>
          <p:nvPr/>
        </p:nvSpPr>
        <p:spPr>
          <a:xfrm>
            <a:off x="5413950" y="2832400"/>
            <a:ext cx="136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Best dog ever.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8" name="Google Shape;248;p27"/>
          <p:cNvCxnSpPr/>
          <p:nvPr/>
        </p:nvCxnSpPr>
        <p:spPr>
          <a:xfrm>
            <a:off x="6521800" y="3362875"/>
            <a:ext cx="2159700" cy="3978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 b="1"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621475" y="287814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256" name="Google Shape;256;p2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28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8"/>
          <p:cNvSpPr txBox="1"/>
          <p:nvPr/>
        </p:nvSpPr>
        <p:spPr>
          <a:xfrm>
            <a:off x="4729325" y="1850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8"/>
          <p:cNvSpPr txBox="1"/>
          <p:nvPr/>
        </p:nvSpPr>
        <p:spPr>
          <a:xfrm>
            <a:off x="4729325" y="2476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8"/>
          <p:cNvSpPr txBox="1"/>
          <p:nvPr/>
        </p:nvSpPr>
        <p:spPr>
          <a:xfrm>
            <a:off x="5184000" y="370980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8"/>
          <p:cNvSpPr txBox="1"/>
          <p:nvPr/>
        </p:nvSpPr>
        <p:spPr>
          <a:xfrm>
            <a:off x="4729325" y="30211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"/>
          <p:cNvSpPr txBox="1"/>
          <p:nvPr>
            <p:ph type="title"/>
          </p:nvPr>
        </p:nvSpPr>
        <p:spPr>
          <a:xfrm>
            <a:off x="560364" y="402439"/>
            <a:ext cx="4169898" cy="12488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 sz="3600">
                <a:solidFill>
                  <a:srgbClr val="0070C0"/>
                </a:solidFill>
              </a:rPr>
              <a:t>Public </a:t>
            </a:r>
            <a:r>
              <a:rPr lang="en-US" sz="4000">
                <a:solidFill>
                  <a:srgbClr val="0070C0"/>
                </a:solidFill>
              </a:rPr>
              <a:t>Conception</a:t>
            </a:r>
            <a:r>
              <a:rPr lang="en-US" sz="3600">
                <a:solidFill>
                  <a:srgbClr val="0070C0"/>
                </a:solidFill>
              </a:rPr>
              <a:t> of Machine Learning</a:t>
            </a:r>
            <a:endParaRPr/>
          </a:p>
        </p:txBody>
      </p:sp>
      <p:sp>
        <p:nvSpPr>
          <p:cNvPr id="268" name="Google Shape;268;p29"/>
          <p:cNvSpPr txBox="1"/>
          <p:nvPr/>
        </p:nvSpPr>
        <p:spPr>
          <a:xfrm>
            <a:off x="6942015" y="402439"/>
            <a:ext cx="4169898" cy="12488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b="0" i="0" lang="en-US" sz="36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Reality (90% of the time)</a:t>
            </a:r>
            <a:endParaRPr/>
          </a:p>
        </p:txBody>
      </p:sp>
      <p:pic>
        <p:nvPicPr>
          <p:cNvPr id="269" name="Google Shape;26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565" y="1890776"/>
            <a:ext cx="3297429" cy="193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20098" y="2152259"/>
            <a:ext cx="2924828" cy="1645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8" y="4636185"/>
            <a:ext cx="2793902" cy="1564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645313" y="4321969"/>
            <a:ext cx="3545753" cy="190757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9"/>
          <p:cNvSpPr txBox="1"/>
          <p:nvPr/>
        </p:nvSpPr>
        <p:spPr>
          <a:xfrm>
            <a:off x="8401290" y="2143295"/>
            <a:ext cx="1882054" cy="58522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-29783" l="-2684" r="-10066" t="-170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pic>
        <p:nvPicPr>
          <p:cNvPr id="274" name="Google Shape;274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254088" y="2974867"/>
            <a:ext cx="3545752" cy="3637452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9"/>
          <p:cNvSpPr txBox="1"/>
          <p:nvPr/>
        </p:nvSpPr>
        <p:spPr>
          <a:xfrm>
            <a:off x="2343807" y="444587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6" name="Google Shape;276;p29"/>
          <p:cNvCxnSpPr>
            <a:stCxn id="277" idx="1"/>
          </p:cNvCxnSpPr>
          <p:nvPr/>
        </p:nvCxnSpPr>
        <p:spPr>
          <a:xfrm flipH="1">
            <a:off x="9959963" y="1882101"/>
            <a:ext cx="506400" cy="396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7" name="Google Shape;277;p29"/>
          <p:cNvSpPr txBox="1"/>
          <p:nvPr/>
        </p:nvSpPr>
        <p:spPr>
          <a:xfrm>
            <a:off x="10466363" y="1651268"/>
            <a:ext cx="147162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Input data</a:t>
            </a:r>
            <a:endParaRPr/>
          </a:p>
        </p:txBody>
      </p:sp>
      <p:cxnSp>
        <p:nvCxnSpPr>
          <p:cNvPr id="278" name="Google Shape;278;p29"/>
          <p:cNvCxnSpPr>
            <a:stCxn id="279" idx="2"/>
            <a:endCxn id="273" idx="1"/>
          </p:cNvCxnSpPr>
          <p:nvPr/>
        </p:nvCxnSpPr>
        <p:spPr>
          <a:xfrm>
            <a:off x="7635400" y="2312780"/>
            <a:ext cx="765900" cy="123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9" name="Google Shape;279;p29"/>
          <p:cNvSpPr txBox="1"/>
          <p:nvPr/>
        </p:nvSpPr>
        <p:spPr>
          <a:xfrm>
            <a:off x="6899589" y="1481783"/>
            <a:ext cx="147162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Target or Output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 txBox="1"/>
          <p:nvPr>
            <p:ph type="title"/>
          </p:nvPr>
        </p:nvSpPr>
        <p:spPr>
          <a:xfrm>
            <a:off x="838200" y="235189"/>
            <a:ext cx="10515600" cy="7952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</a:pPr>
            <a:r>
              <a:rPr lang="en-US" sz="4000">
                <a:solidFill>
                  <a:srgbClr val="0070C0"/>
                </a:solidFill>
              </a:rPr>
              <a:t>Machine Learning Versus Econometrics</a:t>
            </a:r>
            <a:endParaRPr/>
          </a:p>
        </p:txBody>
      </p:sp>
      <p:sp>
        <p:nvSpPr>
          <p:cNvPr id="286" name="Google Shape;286;p30"/>
          <p:cNvSpPr txBox="1"/>
          <p:nvPr>
            <p:ph idx="1" type="body"/>
          </p:nvPr>
        </p:nvSpPr>
        <p:spPr>
          <a:xfrm>
            <a:off x="838200" y="1413164"/>
            <a:ext cx="4564117" cy="51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/>
              <a:t>Machine Learning</a:t>
            </a:r>
            <a:endParaRPr/>
          </a:p>
          <a:p>
            <a:pPr indent="-228600" lvl="1" marL="68580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</a:pPr>
            <a:r>
              <a:rPr lang="en-US">
                <a:solidFill>
                  <a:srgbClr val="595959"/>
                </a:solidFill>
              </a:rPr>
              <a:t>Developed to solve problems in computer science</a:t>
            </a:r>
            <a:endParaRPr/>
          </a:p>
          <a:p>
            <a:pPr indent="-228600" lvl="1" marL="68580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</a:pPr>
            <a:r>
              <a:rPr lang="en-US">
                <a:solidFill>
                  <a:srgbClr val="595959"/>
                </a:solidFill>
              </a:rPr>
              <a:t>Prediction/classification</a:t>
            </a:r>
            <a:endParaRPr/>
          </a:p>
          <a:p>
            <a:pPr indent="-228600" lvl="1" marL="68580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</a:pPr>
            <a:r>
              <a:rPr lang="en-US">
                <a:solidFill>
                  <a:srgbClr val="595959"/>
                </a:solidFill>
              </a:rPr>
              <a:t>Desire: goodness of fit</a:t>
            </a:r>
            <a:br>
              <a:rPr lang="en-US">
                <a:solidFill>
                  <a:srgbClr val="595959"/>
                </a:solidFill>
              </a:rPr>
            </a:br>
            <a:endParaRPr>
              <a:solidFill>
                <a:srgbClr val="595959"/>
              </a:solidFill>
            </a:endParaRPr>
          </a:p>
          <a:p>
            <a:pPr indent="-228600" lvl="1" marL="68580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</a:pPr>
            <a:r>
              <a:rPr lang="en-US">
                <a:solidFill>
                  <a:srgbClr val="595959"/>
                </a:solidFill>
              </a:rPr>
              <a:t>Huge Datasets! (Terabytes)</a:t>
            </a:r>
            <a:br>
              <a:rPr lang="en-US">
                <a:solidFill>
                  <a:srgbClr val="595959"/>
                </a:solidFill>
              </a:rPr>
            </a:br>
            <a:r>
              <a:rPr lang="en-US">
                <a:solidFill>
                  <a:srgbClr val="595959"/>
                </a:solidFill>
              </a:rPr>
              <a:t>Thousands of variables!</a:t>
            </a:r>
            <a:endParaRPr/>
          </a:p>
          <a:p>
            <a:pPr indent="-228600" lvl="1" marL="68580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</a:pPr>
            <a:r>
              <a:rPr lang="en-US">
                <a:solidFill>
                  <a:srgbClr val="595959"/>
                </a:solidFill>
              </a:rPr>
              <a:t>Whatever works</a:t>
            </a:r>
            <a:br>
              <a:rPr lang="en-US">
                <a:solidFill>
                  <a:srgbClr val="595959"/>
                </a:solidFill>
              </a:rPr>
            </a:br>
            <a:endParaRPr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87" name="Google Shape;287;p30"/>
          <p:cNvSpPr txBox="1"/>
          <p:nvPr/>
        </p:nvSpPr>
        <p:spPr>
          <a:xfrm>
            <a:off x="6096000" y="1413163"/>
            <a:ext cx="4564117" cy="5153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Econometrics</a:t>
            </a:r>
            <a:endParaRPr/>
          </a:p>
          <a:p>
            <a:pPr indent="-228600" lvl="1" marL="685800" marR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Developed to solve problems in economics</a:t>
            </a:r>
            <a:endParaRPr/>
          </a:p>
          <a:p>
            <a:pPr indent="-228600" lvl="1" marL="685800" marR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Explicitly testing a theory</a:t>
            </a:r>
            <a:endParaRPr/>
          </a:p>
          <a:p>
            <a:pPr indent="-228600" lvl="1" marL="685800" marR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“Statistical significance” more important than model fit</a:t>
            </a:r>
            <a:endParaRPr/>
          </a:p>
          <a:p>
            <a:pPr indent="-228600" lvl="1" marL="685800" marR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Small datasets</a:t>
            </a:r>
            <a:b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Few dozen variables</a:t>
            </a:r>
            <a:endParaRPr/>
          </a:p>
          <a:p>
            <a:pPr indent="-228600" lvl="1" marL="685800" marR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“It works in practice, but what about theory?”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31"/>
          <p:cNvSpPr txBox="1"/>
          <p:nvPr/>
        </p:nvSpPr>
        <p:spPr>
          <a:xfrm>
            <a:off x="536234" y="0"/>
            <a:ext cx="10948010" cy="171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What is Machine Learning? What is Artificial Intelligence?</a:t>
            </a:r>
            <a:endParaRPr/>
          </a:p>
        </p:txBody>
      </p:sp>
      <p:pic>
        <p:nvPicPr>
          <p:cNvPr descr="https://www.edureka.co/blog/wp-content/uploads/2018/03/AI-vs-ML-vs-Deep-Learning.png" id="295" name="Google Shape;29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1011" y="1841908"/>
            <a:ext cx="10053233" cy="4226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1938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536234" y="0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Welcome to MGSC 310!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536225" y="1550738"/>
            <a:ext cx="478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This is a class about one thing: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5059300" y="1550750"/>
            <a:ext cx="91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1C232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600">
              <a:solidFill>
                <a:srgbClr val="F1C23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3701850" y="2821525"/>
            <a:ext cx="478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Specifically </a:t>
            </a:r>
            <a:r>
              <a:rPr i="1" lang="en-US" sz="2800">
                <a:solidFill>
                  <a:srgbClr val="F1C232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r>
              <a:rPr i="1"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from data.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2293600" y="4788900"/>
            <a:ext cx="368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By the end of this class</a:t>
            </a:r>
            <a:endParaRPr sz="2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14"/>
          <p:cNvGrpSpPr/>
          <p:nvPr/>
        </p:nvGrpSpPr>
        <p:grpSpPr>
          <a:xfrm>
            <a:off x="5973700" y="3957588"/>
            <a:ext cx="4329250" cy="1139113"/>
            <a:chOff x="5973700" y="3957588"/>
            <a:chExt cx="4329250" cy="1139113"/>
          </a:xfrm>
        </p:grpSpPr>
        <p:sp>
          <p:nvSpPr>
            <p:cNvPr id="104" name="Google Shape;104;p14"/>
            <p:cNvSpPr txBox="1"/>
            <p:nvPr/>
          </p:nvSpPr>
          <p:spPr>
            <a:xfrm>
              <a:off x="6622850" y="3957588"/>
              <a:ext cx="36801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you will</a:t>
              </a:r>
              <a:r>
                <a:rPr lang="en-US" sz="28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 learn from data</a:t>
              </a:r>
              <a:endParaRPr sz="2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5" name="Google Shape;105;p14"/>
            <p:cNvCxnSpPr>
              <a:stCxn id="102" idx="3"/>
              <a:endCxn id="104" idx="1"/>
            </p:cNvCxnSpPr>
            <p:nvPr/>
          </p:nvCxnSpPr>
          <p:spPr>
            <a:xfrm flipH="1" rot="10800000">
              <a:off x="5973700" y="4373100"/>
              <a:ext cx="649200" cy="723600"/>
            </a:xfrm>
            <a:prstGeom prst="bentConnector3">
              <a:avLst>
                <a:gd fmla="val 49996" name="adj1"/>
              </a:avLst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diamond"/>
              <a:tailEnd len="med" w="med" type="triangle"/>
            </a:ln>
          </p:spPr>
        </p:cxnSp>
      </p:grpSp>
      <p:grpSp>
        <p:nvGrpSpPr>
          <p:cNvPr id="106" name="Google Shape;106;p14"/>
          <p:cNvGrpSpPr/>
          <p:nvPr/>
        </p:nvGrpSpPr>
        <p:grpSpPr>
          <a:xfrm>
            <a:off x="5973700" y="4788900"/>
            <a:ext cx="6250450" cy="615600"/>
            <a:chOff x="5973700" y="4788900"/>
            <a:chExt cx="6250450" cy="615600"/>
          </a:xfrm>
        </p:grpSpPr>
        <p:sp>
          <p:nvSpPr>
            <p:cNvPr id="107" name="Google Shape;107;p14"/>
            <p:cNvSpPr txBox="1"/>
            <p:nvPr/>
          </p:nvSpPr>
          <p:spPr>
            <a:xfrm>
              <a:off x="6622850" y="4788900"/>
              <a:ext cx="5601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to </a:t>
              </a: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teach machines to </a:t>
              </a:r>
              <a:r>
                <a:rPr lang="en-US" sz="28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learn from data</a:t>
              </a:r>
              <a:endParaRPr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8" name="Google Shape;108;p14"/>
            <p:cNvCxnSpPr>
              <a:stCxn id="102" idx="3"/>
              <a:endCxn id="107" idx="1"/>
            </p:cNvCxnSpPr>
            <p:nvPr/>
          </p:nvCxnSpPr>
          <p:spPr>
            <a:xfrm>
              <a:off x="5973700" y="5096700"/>
              <a:ext cx="649200" cy="600"/>
            </a:xfrm>
            <a:prstGeom prst="bentConnector3">
              <a:avLst>
                <a:gd fmla="val 49996" name="adj1"/>
              </a:avLst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diamond"/>
              <a:tailEnd len="med" w="med" type="triangle"/>
            </a:ln>
          </p:spPr>
        </p:cxnSp>
      </p:grpSp>
      <p:grpSp>
        <p:nvGrpSpPr>
          <p:cNvPr id="109" name="Google Shape;109;p14"/>
          <p:cNvGrpSpPr/>
          <p:nvPr/>
        </p:nvGrpSpPr>
        <p:grpSpPr>
          <a:xfrm>
            <a:off x="5973700" y="5096700"/>
            <a:ext cx="6250450" cy="1091525"/>
            <a:chOff x="5973700" y="5096700"/>
            <a:chExt cx="6250450" cy="1091525"/>
          </a:xfrm>
        </p:grpSpPr>
        <p:sp>
          <p:nvSpPr>
            <p:cNvPr id="110" name="Google Shape;110;p14"/>
            <p:cNvSpPr txBox="1"/>
            <p:nvPr/>
          </p:nvSpPr>
          <p:spPr>
            <a:xfrm>
              <a:off x="6622850" y="5572625"/>
              <a:ext cx="5601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to help businesses to </a:t>
              </a:r>
              <a:r>
                <a:rPr lang="en-US" sz="28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learn from </a:t>
              </a:r>
              <a:r>
                <a:rPr lang="en-US" sz="2800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data</a:t>
              </a:r>
              <a:endParaRPr sz="600"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1" name="Google Shape;111;p14"/>
            <p:cNvCxnSpPr>
              <a:stCxn id="102" idx="3"/>
              <a:endCxn id="110" idx="1"/>
            </p:cNvCxnSpPr>
            <p:nvPr/>
          </p:nvCxnSpPr>
          <p:spPr>
            <a:xfrm>
              <a:off x="5973700" y="5096700"/>
              <a:ext cx="649200" cy="783600"/>
            </a:xfrm>
            <a:prstGeom prst="bentConnector3">
              <a:avLst>
                <a:gd fmla="val 49996" name="adj1"/>
              </a:avLst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diamond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" y="488950"/>
            <a:ext cx="12141200" cy="588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9" name="Google Shape;30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0"/>
            <a:ext cx="825727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xy fashion GIF" id="310" name="Google Shape;31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62473" y="1389888"/>
            <a:ext cx="2901084" cy="3775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7" name="Google Shape;317;p34"/>
          <p:cNvSpPr txBox="1"/>
          <p:nvPr/>
        </p:nvSpPr>
        <p:spPr>
          <a:xfrm>
            <a:off x="536233" y="134326"/>
            <a:ext cx="10398466" cy="10699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You can Help Answer: Policy Problems of AI/Big Data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Calibri"/>
              <a:buNone/>
            </a:pPr>
            <a:r>
              <a:rPr lang="en-US" sz="2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We need a blend of humanistic and scientific understanding</a:t>
            </a:r>
            <a:endParaRPr/>
          </a:p>
        </p:txBody>
      </p:sp>
      <p:pic>
        <p:nvPicPr>
          <p:cNvPr descr="https://pics.me.me/artificial-intelligence-will-destroy-human-civilization-butthats-none-ofmy-business-resistance-36094813.png" id="318" name="Google Shape;318;p34"/>
          <p:cNvPicPr preferRelativeResize="0"/>
          <p:nvPr/>
        </p:nvPicPr>
        <p:blipFill rotWithShape="1">
          <a:blip r:embed="rId3">
            <a:alphaModFix/>
          </a:blip>
          <a:srcRect b="18466" l="0" r="596" t="0"/>
          <a:stretch/>
        </p:blipFill>
        <p:spPr>
          <a:xfrm>
            <a:off x="217510" y="1279132"/>
            <a:ext cx="3525815" cy="20069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weapons of math destruction" id="319" name="Google Shape;319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899" y="4298512"/>
            <a:ext cx="3914111" cy="224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73296" y="4511493"/>
            <a:ext cx="3961403" cy="2049414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4"/>
          <p:cNvSpPr txBox="1"/>
          <p:nvPr/>
        </p:nvSpPr>
        <p:spPr>
          <a:xfrm>
            <a:off x="4785163" y="1241705"/>
            <a:ext cx="39262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AI More or Less Biased Than Humans?</a:t>
            </a:r>
            <a:endParaRPr/>
          </a:p>
        </p:txBody>
      </p:sp>
      <p:sp>
        <p:nvSpPr>
          <p:cNvPr id="322" name="Google Shape;322;p34"/>
          <p:cNvSpPr txBox="1"/>
          <p:nvPr/>
        </p:nvSpPr>
        <p:spPr>
          <a:xfrm>
            <a:off x="-155230" y="3360978"/>
            <a:ext cx="248158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Unintended Consequences of AI</a:t>
            </a:r>
            <a:endParaRPr/>
          </a:p>
        </p:txBody>
      </p:sp>
      <p:sp>
        <p:nvSpPr>
          <p:cNvPr id="323" name="Google Shape;323;p34"/>
          <p:cNvSpPr txBox="1"/>
          <p:nvPr/>
        </p:nvSpPr>
        <p:spPr>
          <a:xfrm>
            <a:off x="4974043" y="5085353"/>
            <a:ext cx="199925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Does AI Create an Unfair Advantage for Incumbents / Big firms? </a:t>
            </a:r>
            <a:endParaRPr/>
          </a:p>
        </p:txBody>
      </p:sp>
      <p:sp>
        <p:nvSpPr>
          <p:cNvPr id="324" name="Google Shape;324;p34"/>
          <p:cNvSpPr txBox="1"/>
          <p:nvPr/>
        </p:nvSpPr>
        <p:spPr>
          <a:xfrm>
            <a:off x="9574139" y="918540"/>
            <a:ext cx="229362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 AI Create or Destroy Jobs?</a:t>
            </a:r>
            <a:endParaRPr/>
          </a:p>
        </p:txBody>
      </p:sp>
      <p:sp>
        <p:nvSpPr>
          <p:cNvPr id="325" name="Google Shape;325;p34"/>
          <p:cNvSpPr txBox="1"/>
          <p:nvPr/>
        </p:nvSpPr>
        <p:spPr>
          <a:xfrm>
            <a:off x="1789224" y="3652181"/>
            <a:ext cx="301003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Privacy and Machine Learning Co-Exist?</a:t>
            </a:r>
            <a:endParaRPr/>
          </a:p>
        </p:txBody>
      </p:sp>
      <p:pic>
        <p:nvPicPr>
          <p:cNvPr id="326" name="Google Shape;326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59094" y="1512760"/>
            <a:ext cx="2051007" cy="30319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wGeex TOPBOTS Future of Law Legal AI" id="327" name="Google Shape;327;p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806591" y="1663855"/>
            <a:ext cx="4441922" cy="2220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b="1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621475" y="287814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335" name="Google Shape;335;p3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6" name="Google Shape;336;p35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5"/>
          <p:cNvSpPr txBox="1"/>
          <p:nvPr/>
        </p:nvSpPr>
        <p:spPr>
          <a:xfrm>
            <a:off x="4729325" y="1850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35"/>
          <p:cNvSpPr txBox="1"/>
          <p:nvPr/>
        </p:nvSpPr>
        <p:spPr>
          <a:xfrm>
            <a:off x="4729325" y="2476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35"/>
          <p:cNvSpPr txBox="1"/>
          <p:nvPr/>
        </p:nvSpPr>
        <p:spPr>
          <a:xfrm>
            <a:off x="6585925" y="42781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35"/>
          <p:cNvSpPr txBox="1"/>
          <p:nvPr/>
        </p:nvSpPr>
        <p:spPr>
          <a:xfrm>
            <a:off x="4729325" y="30211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5"/>
          <p:cNvSpPr txBox="1"/>
          <p:nvPr/>
        </p:nvSpPr>
        <p:spPr>
          <a:xfrm>
            <a:off x="4937675" y="357720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6"/>
          <p:cNvSpPr txBox="1"/>
          <p:nvPr/>
        </p:nvSpPr>
        <p:spPr>
          <a:xfrm>
            <a:off x="680645" y="136525"/>
            <a:ext cx="10244447" cy="11728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 Note Before </a:t>
            </a: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Getting Started with Google Colab… </a:t>
            </a:r>
            <a:endParaRPr/>
          </a:p>
        </p:txBody>
      </p:sp>
      <p:sp>
        <p:nvSpPr>
          <p:cNvPr id="348" name="Google Shape;348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9" name="Google Shape;349;p36"/>
          <p:cNvSpPr txBox="1"/>
          <p:nvPr/>
        </p:nvSpPr>
        <p:spPr>
          <a:xfrm>
            <a:off x="680650" y="2308550"/>
            <a:ext cx="930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Python dependency management </a:t>
            </a:r>
            <a:r>
              <a:rPr i="1" lang="en-US" sz="2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sucks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4578800" y="5062250"/>
            <a:ext cx="6687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Google 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Colab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will save you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from future </a:t>
            </a:r>
            <a:r>
              <a:rPr i="1" lang="en-US" sz="28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suffering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, but you should </a:t>
            </a:r>
            <a:r>
              <a:rPr lang="en-US" sz="2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rip that bandaid off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eventually…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6"/>
          <p:cNvSpPr txBox="1"/>
          <p:nvPr/>
        </p:nvSpPr>
        <p:spPr>
          <a:xfrm>
            <a:off x="2424425" y="3616575"/>
            <a:ext cx="9970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Without a c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ontrolled environment, </a:t>
            </a:r>
            <a:r>
              <a:rPr lang="en-US" sz="2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we’d never get anywhere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/>
          <p:nvPr/>
        </p:nvSpPr>
        <p:spPr>
          <a:xfrm>
            <a:off x="680645" y="136525"/>
            <a:ext cx="10244400" cy="11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For now, we Colab! </a:t>
            </a:r>
            <a:endParaRPr/>
          </a:p>
        </p:txBody>
      </p:sp>
      <p:sp>
        <p:nvSpPr>
          <p:cNvPr id="358" name="Google Shape;358;p3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163" y="1112687"/>
            <a:ext cx="5243674" cy="524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8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 b="1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8"/>
          <p:cNvSpPr txBox="1"/>
          <p:nvPr/>
        </p:nvSpPr>
        <p:spPr>
          <a:xfrm>
            <a:off x="621475" y="287814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367" name="Google Shape;367;p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8" name="Google Shape;368;p38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8"/>
          <p:cNvSpPr txBox="1"/>
          <p:nvPr/>
        </p:nvSpPr>
        <p:spPr>
          <a:xfrm>
            <a:off x="4729325" y="1850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4729325" y="2476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8"/>
          <p:cNvSpPr txBox="1"/>
          <p:nvPr/>
        </p:nvSpPr>
        <p:spPr>
          <a:xfrm>
            <a:off x="4729325" y="30211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8"/>
          <p:cNvSpPr txBox="1"/>
          <p:nvPr/>
        </p:nvSpPr>
        <p:spPr>
          <a:xfrm>
            <a:off x="4937675" y="357720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38"/>
          <p:cNvSpPr txBox="1"/>
          <p:nvPr/>
        </p:nvSpPr>
        <p:spPr>
          <a:xfrm>
            <a:off x="2205650" y="483860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6328950" y="41720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 txBox="1"/>
          <p:nvPr/>
        </p:nvSpPr>
        <p:spPr>
          <a:xfrm>
            <a:off x="621474" y="287813"/>
            <a:ext cx="10244447" cy="11728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Lab Class 1</a:t>
            </a:r>
            <a:endParaRPr/>
          </a:p>
        </p:txBody>
      </p:sp>
      <p:sp>
        <p:nvSpPr>
          <p:cNvPr id="381" name="Google Shape;381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2" name="Google Shape;3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838" y="1263814"/>
            <a:ext cx="8257731" cy="5092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/>
          <p:nvPr/>
        </p:nvSpPr>
        <p:spPr>
          <a:xfrm>
            <a:off x="536234" y="0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Find Your North Star </a:t>
            </a:r>
            <a:r>
              <a:rPr lang="en-US" sz="3700"/>
              <a:t>⭐️</a:t>
            </a:r>
            <a:endParaRPr sz="3700"/>
          </a:p>
        </p:txBody>
      </p:sp>
      <p:sp>
        <p:nvSpPr>
          <p:cNvPr id="118" name="Google Shape;118;p15"/>
          <p:cNvSpPr txBox="1"/>
          <p:nvPr/>
        </p:nvSpPr>
        <p:spPr>
          <a:xfrm>
            <a:off x="536225" y="1550750"/>
            <a:ext cx="6819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The content in this course may </a:t>
            </a:r>
            <a:r>
              <a:rPr lang="en-US" sz="2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you, </a:t>
            </a:r>
            <a:r>
              <a:rPr lang="en-US" sz="2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bore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you, or </a:t>
            </a:r>
            <a:r>
              <a:rPr lang="en-US" sz="2800">
                <a:solidFill>
                  <a:srgbClr val="A64D79"/>
                </a:solidFill>
                <a:latin typeface="Calibri"/>
                <a:ea typeface="Calibri"/>
                <a:cs typeface="Calibri"/>
                <a:sym typeface="Calibri"/>
              </a:rPr>
              <a:t>confuse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you.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5074350" y="3517988"/>
            <a:ext cx="204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That is </a:t>
            </a:r>
            <a:r>
              <a:rPr i="1" lang="en-US" sz="2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okay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7117650" y="5054150"/>
            <a:ext cx="4746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Find a </a:t>
            </a:r>
            <a:r>
              <a:rPr lang="en-US" sz="2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motivating</a:t>
            </a:r>
            <a:r>
              <a:rPr lang="en-US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force early in this class. Here are a few…</a:t>
            </a:r>
            <a:endParaRPr sz="2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27" name="Google Shape;127;p16"/>
          <p:cNvGrpSpPr/>
          <p:nvPr/>
        </p:nvGrpSpPr>
        <p:grpSpPr>
          <a:xfrm>
            <a:off x="1214013" y="206882"/>
            <a:ext cx="10799357" cy="6444237"/>
            <a:chOff x="1214013" y="206882"/>
            <a:chExt cx="10799357" cy="6444237"/>
          </a:xfrm>
        </p:grpSpPr>
        <p:pic>
          <p:nvPicPr>
            <p:cNvPr descr="Big Data salaries" id="128" name="Google Shape;128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14013" y="206882"/>
              <a:ext cx="6900702" cy="6444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I can make your money work for you | TechCrunch" id="129" name="Google Shape;129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271803" y="357591"/>
              <a:ext cx="3741567" cy="26458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The Rise of the Robots | IndustryWeek" id="130" name="Google Shape;130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216705" y="3854548"/>
              <a:ext cx="3741568" cy="21046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1" name="Google Shape;131;p16"/>
          <p:cNvSpPr txBox="1"/>
          <p:nvPr/>
        </p:nvSpPr>
        <p:spPr>
          <a:xfrm>
            <a:off x="4457700" y="2934750"/>
            <a:ext cx="32196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Compensation</a:t>
            </a: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? </a:t>
            </a:r>
            <a:b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Don’t  discount it!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ttps://i2.wp.com/blog.udacity.com/wp-content/uploads/2014/11/Data-Science-Skills-Udacity-Matrix.png?resize=640%2C521&amp;ssl=1" id="138" name="Google Shape;13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1144" y="1051643"/>
            <a:ext cx="6807233" cy="5541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/>
        </p:nvSpPr>
        <p:spPr>
          <a:xfrm>
            <a:off x="536234" y="0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Learning? There’s Tons…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18"/>
          <p:cNvSpPr txBox="1"/>
          <p:nvPr/>
        </p:nvSpPr>
        <p:spPr>
          <a:xfrm>
            <a:off x="536234" y="0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What about playing with powerful machines?</a:t>
            </a:r>
            <a:endParaRPr/>
          </a:p>
        </p:txBody>
      </p:sp>
      <p:grpSp>
        <p:nvGrpSpPr>
          <p:cNvPr id="147" name="Google Shape;147;p18"/>
          <p:cNvGrpSpPr/>
          <p:nvPr/>
        </p:nvGrpSpPr>
        <p:grpSpPr>
          <a:xfrm>
            <a:off x="5753027" y="3983100"/>
            <a:ext cx="4328898" cy="507900"/>
            <a:chOff x="5753027" y="3983100"/>
            <a:chExt cx="4328898" cy="507900"/>
          </a:xfrm>
        </p:grpSpPr>
        <p:cxnSp>
          <p:nvCxnSpPr>
            <p:cNvPr id="148" name="Google Shape;148;p18"/>
            <p:cNvCxnSpPr/>
            <p:nvPr/>
          </p:nvCxnSpPr>
          <p:spPr>
            <a:xfrm>
              <a:off x="5753027" y="4234362"/>
              <a:ext cx="1230900" cy="54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49" name="Google Shape;149;p18"/>
            <p:cNvSpPr txBox="1"/>
            <p:nvPr/>
          </p:nvSpPr>
          <p:spPr>
            <a:xfrm>
              <a:off x="7338725" y="3983100"/>
              <a:ext cx="27432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>
                  <a:latin typeface="Calibri"/>
                  <a:ea typeface="Calibri"/>
                  <a:cs typeface="Calibri"/>
                  <a:sym typeface="Calibri"/>
                </a:rPr>
                <a:t>actually </a:t>
              </a:r>
              <a:r>
                <a:rPr lang="en-US" sz="2100" u="sng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3"/>
                </a:rPr>
                <a:t>these</a:t>
              </a:r>
              <a:r>
                <a:rPr lang="en-US" sz="2100">
                  <a:latin typeface="Calibri"/>
                  <a:ea typeface="Calibri"/>
                  <a:cs typeface="Calibri"/>
                  <a:sym typeface="Calibri"/>
                </a:rPr>
                <a:t> ones…</a:t>
              </a:r>
              <a:endParaRPr sz="21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18"/>
          <p:cNvGrpSpPr/>
          <p:nvPr/>
        </p:nvGrpSpPr>
        <p:grpSpPr>
          <a:xfrm>
            <a:off x="536225" y="1255323"/>
            <a:ext cx="4620577" cy="5365278"/>
            <a:chOff x="536225" y="1255323"/>
            <a:chExt cx="4620577" cy="5365278"/>
          </a:xfrm>
        </p:grpSpPr>
        <p:pic>
          <p:nvPicPr>
            <p:cNvPr id="151" name="Google Shape;15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6225" y="2000023"/>
              <a:ext cx="4620577" cy="46205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8"/>
            <p:cNvSpPr txBox="1"/>
            <p:nvPr/>
          </p:nvSpPr>
          <p:spPr>
            <a:xfrm>
              <a:off x="1739650" y="1255323"/>
              <a:ext cx="2213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Like this one!</a:t>
              </a:r>
              <a:endParaRPr sz="6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/>
        </p:nvSpPr>
        <p:spPr>
          <a:xfrm>
            <a:off x="621475" y="287814"/>
            <a:ext cx="9144000" cy="11263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159" name="Google Shape;159;p19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4729325" y="190757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/>
        </p:nvSpPr>
        <p:spPr>
          <a:xfrm>
            <a:off x="621475" y="287814"/>
            <a:ext cx="9144000" cy="992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Syllabus on Canvas</a:t>
            </a:r>
            <a:endParaRPr/>
          </a:p>
        </p:txBody>
      </p:sp>
      <p:sp>
        <p:nvSpPr>
          <p:cNvPr id="169" name="Google Shape;16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1075" y="1213150"/>
            <a:ext cx="7609851" cy="527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/>
        </p:nvSpPr>
        <p:spPr>
          <a:xfrm>
            <a:off x="621475" y="287814"/>
            <a:ext cx="91440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Class 1: Outline</a:t>
            </a:r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621475" y="1414130"/>
            <a:ext cx="91440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Talking about machines…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Syllabus (On Canvas)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1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you</a:t>
            </a:r>
            <a:endParaRPr b="1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me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on m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achine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earning</a:t>
            </a:r>
            <a:endParaRPr/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Colab, notebooks, and Python</a:t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5143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1"/>
          <p:cNvSpPr txBox="1"/>
          <p:nvPr/>
        </p:nvSpPr>
        <p:spPr>
          <a:xfrm>
            <a:off x="4729325" y="124365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4729325" y="2495700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👈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4729325" y="1850725"/>
            <a:ext cx="738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Calibri"/>
                <a:ea typeface="Calibri"/>
                <a:cs typeface="Calibri"/>
                <a:sym typeface="Calibri"/>
              </a:rPr>
              <a:t>✔</a:t>
            </a:r>
            <a:endParaRPr sz="4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